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z" ContentType="image/svg+xml"/>
  <Default Extension="png" ContentType="image/png"/>
  <Default Extension="emf" ContentType="image/x-emf"/>
  <Override PartName="/docProps/app.xml" ContentType="application/vnd.openxmlformats-officedocument.extended-properties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embedTrueTypeFonts="1" showSpecialPlsOnTitleSld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12192000" cy="6858000"/>
  <p:embeddedFontLst>
    <p:embeddedFont>
      <p:font charset="0" panose="02040503050406030204" pitchFamily="18" typeface="Cambria Math"/>
      <p:regular r:id="rId36"/>
    </p:embeddedFont>
    <p:embeddedFont>
      <p:font charset="0" panose="00000500000000000000" pitchFamily="2" typeface="Montserrat"/>
      <p:regular r:id="rId37"/>
      <p:bold r:id="rId38"/>
      <p:italic r:id="rId39"/>
      <p:boldItalic r:id="rId40"/>
    </p:embeddedFont>
    <p:embeddedFont>
      <p:font charset="0" panose="00000400000000000000" pitchFamily="2" typeface="Montserrat Light"/>
      <p:regular r:id="rId41"/>
      <p:italic r:id="rId42"/>
    </p:embeddedFont>
    <p:embeddedFont>
      <p:font charset="0" panose="020F0502020204030204" pitchFamily="34" typeface="Calibri"/>
      <p:regular r:id="rId43"/>
      <p:bold r:id="rId44"/>
      <p:italic r:id="rId45"/>
      <p:boldItalic r:id="rId46"/>
    </p:embeddedFont>
    <p:embeddedFont>
      <p:font charset="-34" panose="00000600000000000000" pitchFamily="2" typeface="Taviraj Medium"/>
      <p:regular r:id="rId47"/>
      <p:italic r:id="rId48"/>
    </p:embeddedFont>
  </p:embeddedFontLst>
  <p:defaultTextStyle>
    <a:defPPr>
      <a:defRPr lang="de-DE"/>
    </a:defPPr>
    <a:lvl1pPr algn="l" defTabSz="957816" marL="0">
      <a:defRPr sz="1900">
        <a:solidFill>
          <a:schemeClr val="tx1"/>
        </a:solidFill>
        <a:latin typeface="+mn-lt"/>
        <a:ea typeface="+mn-ea"/>
        <a:cs typeface="+mn-cs"/>
      </a:defRPr>
    </a:lvl1pPr>
    <a:lvl2pPr algn="l" defTabSz="957816" marL="478908">
      <a:defRPr sz="1900">
        <a:solidFill>
          <a:schemeClr val="tx1"/>
        </a:solidFill>
        <a:latin typeface="+mn-lt"/>
        <a:ea typeface="+mn-ea"/>
        <a:cs typeface="+mn-cs"/>
      </a:defRPr>
    </a:lvl2pPr>
    <a:lvl3pPr algn="l" defTabSz="957816" marL="957816">
      <a:defRPr sz="1900">
        <a:solidFill>
          <a:schemeClr val="tx1"/>
        </a:solidFill>
        <a:latin typeface="+mn-lt"/>
        <a:ea typeface="+mn-ea"/>
        <a:cs typeface="+mn-cs"/>
      </a:defRPr>
    </a:lvl3pPr>
    <a:lvl4pPr algn="l" defTabSz="957816" marL="1436724">
      <a:defRPr sz="1900">
        <a:solidFill>
          <a:schemeClr val="tx1"/>
        </a:solidFill>
        <a:latin typeface="+mn-lt"/>
        <a:ea typeface="+mn-ea"/>
        <a:cs typeface="+mn-cs"/>
      </a:defRPr>
    </a:lvl4pPr>
    <a:lvl5pPr algn="l" defTabSz="957816" marL="1915631">
      <a:defRPr sz="1900">
        <a:solidFill>
          <a:schemeClr val="tx1"/>
        </a:solidFill>
        <a:latin typeface="+mn-lt"/>
        <a:ea typeface="+mn-ea"/>
        <a:cs typeface="+mn-cs"/>
      </a:defRPr>
    </a:lvl5pPr>
    <a:lvl6pPr algn="l" defTabSz="957816" marL="2394539">
      <a:defRPr sz="1900">
        <a:solidFill>
          <a:schemeClr val="tx1"/>
        </a:solidFill>
        <a:latin typeface="+mn-lt"/>
        <a:ea typeface="+mn-ea"/>
        <a:cs typeface="+mn-cs"/>
      </a:defRPr>
    </a:lvl6pPr>
    <a:lvl7pPr algn="l" defTabSz="957816" marL="2873447">
      <a:defRPr sz="1900">
        <a:solidFill>
          <a:schemeClr val="tx1"/>
        </a:solidFill>
        <a:latin typeface="+mn-lt"/>
        <a:ea typeface="+mn-ea"/>
        <a:cs typeface="+mn-cs"/>
      </a:defRPr>
    </a:lvl7pPr>
    <a:lvl8pPr algn="l" defTabSz="957816" marL="3352355">
      <a:defRPr sz="1900">
        <a:solidFill>
          <a:schemeClr val="tx1"/>
        </a:solidFill>
        <a:latin typeface="+mn-lt"/>
        <a:ea typeface="+mn-ea"/>
        <a:cs typeface="+mn-cs"/>
      </a:defRPr>
    </a:lvl8pPr>
    <a:lvl9pPr algn="l" defTabSz="957816" marL="3831263">
      <a:defRPr sz="19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0219EC1F-9720-49A3-8A01-54280AB860B2}" name="Default Section">
          <p14:sldIdLst>
            <p14:sldId id="256"/>
            <p14:sldId id="273"/>
          </p14:sldIdLst>
        </p14:section>
        <p14:section id="{E2CCA7C0-6499-460F-BB29-8842DBCA85AB}" name="Long Run / Short Run Aggregate Supply">
          <p14:sldIdLst>
            <p14:sldId id="258"/>
            <p14:sldId id="257"/>
            <p14:sldId id="259"/>
          </p14:sldIdLst>
        </p14:section>
        <p14:section id="{0D796799-75C3-481A-A787-C0225736FBB2}" name="Firm's Behaviour">
          <p14:sldIdLst>
            <p14:sldId id="275"/>
            <p14:sldId id="295"/>
            <p14:sldId id="260"/>
            <p14:sldId id="261"/>
            <p14:sldId id="262"/>
            <p14:sldId id="301"/>
            <p14:sldId id="315"/>
            <p14:sldId id="279"/>
            <p14:sldId id="299"/>
            <p14:sldId id="300"/>
          </p14:sldIdLst>
        </p14:section>
        <p14:section id="{7D8AABF6-5E88-4A48-8F6E-7B369430D05F}" name="Labour Market Equilibrium">
          <p14:sldIdLst>
            <p14:sldId id="276"/>
            <p14:sldId id="296"/>
            <p14:sldId id="263"/>
            <p14:sldId id="288"/>
            <p14:sldId id="277"/>
            <p14:sldId id="286"/>
            <p14:sldId id="264"/>
            <p14:sldId id="289"/>
            <p14:sldId id="278"/>
            <p14:sldId id="265"/>
            <p14:sldId id="297"/>
            <p14:sldId id="298"/>
          </p14:sldIdLst>
        </p14:section>
        <p14:section id="{D6165D07-B328-47BD-A284-F4F0DB5DC69E}" name="Equilibrium">
          <p14:sldIdLst>
            <p14:sldId id="281"/>
            <p14:sldId id="284"/>
            <p14:sldId id="285"/>
            <p14:sldId id="312"/>
            <p14:sldId id="291"/>
            <p14:sldId id="282"/>
            <p14:sldId id="293"/>
            <p14:sldId id="294"/>
            <p14:sldId id="267"/>
            <p14:sldId id="268"/>
            <p14:sldId id="303"/>
            <p14:sldId id="304"/>
            <p14:sldId id="269"/>
            <p14:sldId id="270"/>
            <p14:sldId id="271"/>
            <p14:sldId id="272"/>
            <p14:sldId id="313"/>
          </p14:sldIdLst>
        </p14:section>
        <p14:section id="{486CD6F3-F650-43A8-AEA4-8195531DEC15}" name="Alternative foundations">
          <p14:sldIdLst>
            <p14:sldId id="310"/>
            <p14:sldId id="280"/>
            <p14:sldId id="306"/>
            <p14:sldId id="307"/>
            <p14:sldId id="308"/>
          </p14:sldIdLst>
        </p14:section>
        <p14:section id="{F182A2A9-6654-477D-A288-6AF3881EF4E7}" name="Conclusion">
          <p14:sldIdLst>
            <p14:sldId id="311"/>
            <p14:sldId id="3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 horzBarState="maximized">
    <p:restoredLeft autoAdjust="0" sz="16829"/>
    <p:restoredTop sz="94660"/>
  </p:normalViewPr>
  <p:slideViewPr>
    <p:cSldViewPr>
      <p:cViewPr varScale="1">
        <p:scale>
          <a:sx d="100" n="69"/>
          <a:sy d="100" n="69"/>
        </p:scale>
        <p:origin x="492" y="44"/>
      </p:cViewPr>
      <p:guideLst>
        <p:guide orient="horz" pos="2160"/>
        <p:guide pos="2880"/>
      </p:guideLst>
    </p:cSldViewPr>
  </p:slideViewPr>
  <p:notesTextViewPr>
    <p:cViewPr>
      <p:scale>
        <a:sx d="100" n="100"/>
        <a:sy d="100" n="100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notesMaster" Target="notesMasters/notesMaster1.xml" /><Relationship Id="rId45" Type="http://schemas.openxmlformats.org/officeDocument/2006/relationships/font" Target="fonts/font10.fntdata" /><Relationship Id="rId50" Type="http://schemas.openxmlformats.org/officeDocument/2006/relationships/viewProps" Target="viewProps.xml" /><Relationship Id="rId40" Type="http://schemas.openxmlformats.org/officeDocument/2006/relationships/font" Target="fonts/font5.fntdata" /><Relationship Id="rId48" Type="http://schemas.openxmlformats.org/officeDocument/2006/relationships/font" Target="fonts/font13.fntdata" /><Relationship Id="rId43" Type="http://schemas.openxmlformats.org/officeDocument/2006/relationships/font" Target="fonts/font8.fntdata" /><Relationship Id="rId38" Type="http://schemas.openxmlformats.org/officeDocument/2006/relationships/font" Target="fonts/font3.fntdata" /><Relationship Id="rId46" Type="http://schemas.openxmlformats.org/officeDocument/2006/relationships/font" Target="fonts/font11.fntdata" /><Relationship Id="rId51" Type="http://schemas.openxmlformats.org/officeDocument/2006/relationships/theme" Target="theme/theme1.xml" /><Relationship Id="rId41" Type="http://schemas.openxmlformats.org/officeDocument/2006/relationships/font" Target="fonts/font6.fntdata" /><Relationship Id="rId49" Type="http://schemas.openxmlformats.org/officeDocument/2006/relationships/presProps" Target="presProps.xml" /><Relationship Id="rId36" Type="http://schemas.openxmlformats.org/officeDocument/2006/relationships/font" Target="fonts/font1.fntdata" /><Relationship Id="rId44" Type="http://schemas.openxmlformats.org/officeDocument/2006/relationships/font" Target="fonts/font9.fntdata" /><Relationship Id="rId52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39" Type="http://schemas.openxmlformats.org/officeDocument/2006/relationships/font" Target="fonts/font4.fntdata" /><Relationship Id="rId42" Type="http://schemas.openxmlformats.org/officeDocument/2006/relationships/font" Target="fonts/font7.fntdata" /><Relationship Id="rId47" Type="http://schemas.openxmlformats.org/officeDocument/2006/relationships/font" Target="fonts/font12.fntdata" /><Relationship Id="rId37" Type="http://schemas.openxmlformats.org/officeDocument/2006/relationships/font" Target="fonts/font2.fntdata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5A555B-01D2-48F3-93D5-8D91F40A755A}" type="datetimeFigureOut">
              <a:rPr lang="fr-FR" smtClean="0"/>
              <a:t>27/02/2022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341B5F-3ADF-4B64-A209-AF060686AA6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2528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can start by </a:t>
            </a:r>
            <a:r>
              <a:rPr i="1"/>
              <a:t>supply creates its own demand</a:t>
            </a:r>
            <a:r>
              <a:rPr/>
              <a:t>, then pretend you heard the ghost of </a:t>
            </a:r>
            <a:r>
              <a:rPr i="1"/>
              <a:t>JB Say</a:t>
            </a:r>
            <a:r>
              <a:rPr/>
              <a:t> who is not happy with what you said and ask you to clarify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41B5F-3ADF-4B64-A209-AF060686AA60}" type="slidenum">
              <a:rPr lang="en-US"/>
              <a:t>13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.png"/><Relationship Id="rId4" Type="http://schemas.openxmlformats.org/officeDocument/2006/relationships/image" Target="NUL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0.vml"/><Relationship Id="rId4" Type="http://schemas.openxmlformats.org/officeDocument/2006/relationships/image" Target="NUL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1.vml"/><Relationship Id="rId4" Type="http://schemas.openxmlformats.org/officeDocument/2006/relationships/image" Target="NUL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2.vml"/><Relationship Id="rId4" Type="http://schemas.openxmlformats.org/officeDocument/2006/relationships/image" Target="NUL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3.vml"/><Relationship Id="rId4" Type="http://schemas.openxmlformats.org/officeDocument/2006/relationships/image" Target="NUL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4.vml"/><Relationship Id="rId4" Type="http://schemas.openxmlformats.org/officeDocument/2006/relationships/image" Target="NUL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5.vml"/><Relationship Id="rId4" Type="http://schemas.openxmlformats.org/officeDocument/2006/relationships/image" Target="NUL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6.vml"/><Relationship Id="rId4" Type="http://schemas.openxmlformats.org/officeDocument/2006/relationships/image" Target="NUL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7.vml"/><Relationship Id="rId4" Type="http://schemas.openxmlformats.org/officeDocument/2006/relationships/image" Target="NUL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8.vml"/><Relationship Id="rId4" Type="http://schemas.openxmlformats.org/officeDocument/2006/relationships/image" Target="NUL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9.vml"/><Relationship Id="rId4" Type="http://schemas.openxmlformats.org/officeDocument/2006/relationships/image" Target="NUL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.png"/><Relationship Id="rId4" Type="http://schemas.openxmlformats.org/officeDocument/2006/relationships/image" Target="NUL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.png"/><Relationship Id="rId4" Type="http://schemas.openxmlformats.org/officeDocument/2006/relationships/image" Target="NUL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.png"/><Relationship Id="rId4" Type="http://schemas.openxmlformats.org/officeDocument/2006/relationships/image" Target="NUL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.png"/><Relationship Id="rId4" Type="http://schemas.openxmlformats.org/officeDocument/2006/relationships/image" Target="NUL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.png"/><Relationship Id="rId4" Type="http://schemas.openxmlformats.org/officeDocument/2006/relationships/image" Target="NUL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.png"/><Relationship Id="rId4" Type="http://schemas.openxmlformats.org/officeDocument/2006/relationships/image" Target="NUL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4.png"/><Relationship Id="rId4" Type="http://schemas.openxmlformats.org/officeDocument/2006/relationships/image" Target="NUL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re et contenu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42926" y="447556"/>
            <a:ext cx="10991848" cy="625331"/>
          </a:xfrm>
        </p:spPr>
        <p:txBody>
          <a:bodyPr/>
          <a:lstStyle>
            <a:lvl1pPr>
              <a:defRPr>
                <a:latin typeface="+mj-lt"/>
                <a:cs typeface="Taviraj Medium"/>
              </a:defRPr>
            </a:lvl1pPr>
          </a:lstStyle>
          <a:p>
            <a:pPr>
              <a:defRPr/>
            </a:pPr>
            <a:r>
              <a:rPr lang="en-GB"/>
              <a:t>Title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879785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6" name="oleObj" r:id="rId3" imgW="0" imgH="0" progId="TCLayout.ActiveDocument.1">
                  <p:embed/>
                </p:oleObj>
              </mc:Choice>
              <mc:Fallback>
                <p:oleObj name="oleObj" r:id="rId3" imgW="0" imgH="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542926" y="1117734"/>
            <a:ext cx="11098212" cy="492647"/>
          </a:xfrm>
        </p:spPr>
        <p:txBody>
          <a:bodyPr/>
          <a:lstStyle>
            <a:lvl1pPr>
              <a:defRPr sz="2800" b="0" i="0">
                <a:solidFill>
                  <a:schemeClr val="bg2"/>
                </a:solidFill>
                <a:latin typeface="+mj-lt"/>
                <a:cs typeface="Taviraj Medium"/>
              </a:defRPr>
            </a:lvl1pPr>
          </a:lstStyle>
          <a:p>
            <a:pPr lvl="0">
              <a:defRPr/>
            </a:pPr>
            <a:r>
              <a:rPr lang="en-GB"/>
              <a:t>Subtitle 1</a:t>
            </a:r>
            <a:endParaRPr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542926" y="1710681"/>
            <a:ext cx="11098212" cy="325438"/>
          </a:xfrm>
        </p:spPr>
        <p:txBody>
          <a:bodyPr/>
          <a:lstStyle>
            <a:lvl1pPr>
              <a:defRPr sz="2100" b="0" i="0">
                <a:solidFill>
                  <a:schemeClr val="tx1"/>
                </a:solidFill>
                <a:latin typeface="+mj-lt"/>
                <a:cs typeface="Taviraj Medium"/>
              </a:defRPr>
            </a:lvl1pPr>
            <a:lvl2pPr>
              <a:defRPr/>
            </a:lvl2pPr>
          </a:lstStyle>
          <a:p>
            <a:pPr lvl="0">
              <a:defRPr/>
            </a:pPr>
            <a:r>
              <a:rPr lang="en-GB"/>
              <a:t>Subtitle 2</a:t>
            </a:r>
            <a:endParaRPr/>
          </a:p>
        </p:txBody>
      </p:sp>
      <p:sp>
        <p:nvSpPr>
          <p:cNvPr id="12" name="Content Placeholder 2"/>
          <p:cNvSpPr>
            <a:spLocks noGrp="1"/>
          </p:cNvSpPr>
          <p:nvPr>
            <p:ph idx="12"/>
          </p:nvPr>
        </p:nvSpPr>
        <p:spPr bwMode="auto">
          <a:xfrm>
            <a:off x="542926" y="2304478"/>
            <a:ext cx="11098211" cy="3129741"/>
          </a:xfrm>
        </p:spPr>
        <p:txBody>
          <a:bodyPr/>
          <a:lstStyle>
            <a:lvl1pPr>
              <a:spcBef>
                <a:spcPts val="600"/>
              </a:spcBef>
              <a:spcAft>
                <a:spcPts val="1200"/>
              </a:spcAft>
              <a:defRPr sz="2000" b="0" i="0">
                <a:solidFill>
                  <a:schemeClr val="tx1"/>
                </a:solidFill>
                <a:latin typeface="+mn-lt"/>
              </a:defRPr>
            </a:lvl1pPr>
            <a:lvl2pPr>
              <a:defRPr sz="2000">
                <a:latin typeface="+mn-lt"/>
              </a:defRPr>
            </a:lvl2pPr>
            <a:lvl3pPr marL="285750" indent="-285750">
              <a:spcBef>
                <a:spcPts val="6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3"/>
          </p:nvPr>
        </p:nvSpPr>
        <p:spPr bwMode="auto">
          <a:xfrm>
            <a:off x="1663698" y="6145788"/>
            <a:ext cx="8839201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4"/>
          </p:nvPr>
        </p:nvSpPr>
        <p:spPr bwMode="auto"/>
        <p:txBody>
          <a:bodyPr/>
          <a:lstStyle/>
          <a:p>
            <a:pPr>
              <a:defRPr/>
            </a:pPr>
            <a:fld id="{75420585-EF40-544B-9E2D-31F92701F94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Tit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489917" y="347087"/>
            <a:ext cx="10991848" cy="625331"/>
          </a:xfrm>
        </p:spPr>
        <p:txBody>
          <a:bodyPr/>
          <a:lstStyle>
            <a:lvl1pPr>
              <a:defRPr>
                <a:latin typeface="+mj-lt"/>
                <a:cs typeface="Taviraj Medium"/>
              </a:defRPr>
            </a:lvl1pPr>
          </a:lstStyle>
          <a:p>
            <a:pPr>
              <a:defRPr/>
            </a:pPr>
            <a:r>
              <a:rPr lang="en-GB"/>
              <a:t>Title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879785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0" name="oleObj" r:id="rId3" imgW="0" imgH="0" progId="TCLayout.ActiveDocument.1">
                  <p:embed/>
                </p:oleObj>
              </mc:Choice>
              <mc:Fallback>
                <p:oleObj name="oleObj" r:id="rId3" imgW="0" imgH="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pied de page 1"/>
          <p:cNvSpPr>
            <a:spLocks noGrp="1"/>
          </p:cNvSpPr>
          <p:nvPr>
            <p:ph type="ftr" sz="quarter" idx="13"/>
          </p:nvPr>
        </p:nvSpPr>
        <p:spPr bwMode="auto">
          <a:xfrm>
            <a:off x="1663698" y="6145788"/>
            <a:ext cx="8839201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4"/>
          </p:nvPr>
        </p:nvSpPr>
        <p:spPr bwMode="auto"/>
        <p:txBody>
          <a:bodyPr/>
          <a:lstStyle/>
          <a:p>
            <a:pPr>
              <a:defRPr/>
            </a:pPr>
            <a:fld id="{75420585-EF40-544B-9E2D-31F92701F94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V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879785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4" name="oleObj" r:id="rId3" imgW="0" imgH="0" progId="TCLayout.ActiveDocument.1">
                  <p:embed/>
                </p:oleObj>
              </mc:Choice>
              <mc:Fallback>
                <p:oleObj name="oleObj" r:id="rId3" imgW="0" imgH="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pied de page 1"/>
          <p:cNvSpPr>
            <a:spLocks noGrp="1"/>
          </p:cNvSpPr>
          <p:nvPr>
            <p:ph type="ftr" sz="quarter" idx="13"/>
          </p:nvPr>
        </p:nvSpPr>
        <p:spPr bwMode="auto">
          <a:xfrm>
            <a:off x="1663698" y="6145788"/>
            <a:ext cx="8839201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4"/>
          </p:nvPr>
        </p:nvSpPr>
        <p:spPr bwMode="auto"/>
        <p:txBody>
          <a:bodyPr/>
          <a:lstStyle/>
          <a:p>
            <a:pPr>
              <a:defRPr/>
            </a:pPr>
            <a:fld id="{75420585-EF40-544B-9E2D-31F92701F94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Vide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879785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8" name="oleObj" r:id="rId3" imgW="0" imgH="0" progId="TCLayout.ActiveDocument.1">
                  <p:embed/>
                </p:oleObj>
              </mc:Choice>
              <mc:Fallback>
                <p:oleObj name="oleObj" r:id="rId3" imgW="0" imgH="0" progId="TCLayout.ActiveDocument.1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 userDrawn="1"/>
        </p:nvSpPr>
        <p:spPr bwMode="auto">
          <a:xfrm>
            <a:off x="159131" y="168870"/>
            <a:ext cx="11873735" cy="6520259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600">
              <a:latin typeface="Montserra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Vide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879785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2" name="oleObj" r:id="rId3" imgW="0" imgH="0" progId="TCLayout.ActiveDocument.1">
                  <p:embed/>
                </p:oleObj>
              </mc:Choice>
              <mc:Fallback>
                <p:oleObj name="oleObj" r:id="rId3" imgW="0" imgH="0" progId="TCLayout.ActiveDocument.1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 userDrawn="1"/>
        </p:nvSpPr>
        <p:spPr bwMode="auto">
          <a:xfrm>
            <a:off x="1" y="0"/>
            <a:ext cx="12191999" cy="685800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600">
              <a:latin typeface="Montserra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 - Title and 2 Column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879785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6" name="oleObj" r:id="rId3" imgW="0" imgH="0" progId="TCLayout.ActiveDocument.1">
                  <p:embed/>
                </p:oleObj>
              </mc:Choice>
              <mc:Fallback>
                <p:oleObj name="oleObj" r:id="rId3" imgW="0" imgH="0" progId="TCLayout.ActiveDocument.1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50863" y="347087"/>
            <a:ext cx="11098211" cy="625331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Title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534191" y="1048416"/>
            <a:ext cx="11098211" cy="492647"/>
          </a:xfrm>
        </p:spPr>
        <p:txBody>
          <a:bodyPr/>
          <a:lstStyle>
            <a:lvl1pPr>
              <a:defRPr sz="2800" b="0" i="0">
                <a:solidFill>
                  <a:schemeClr val="bg2"/>
                </a:solidFill>
                <a:latin typeface="+mj-lt"/>
                <a:cs typeface="Taviraj Medium"/>
              </a:defRPr>
            </a:lvl1pPr>
          </a:lstStyle>
          <a:p>
            <a:pPr lvl="0">
              <a:defRPr/>
            </a:pPr>
            <a:r>
              <a:rPr lang="en-GB"/>
              <a:t>Subtitle 1</a:t>
            </a:r>
            <a:endParaRPr/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550863" y="1617061"/>
            <a:ext cx="11098211" cy="325438"/>
          </a:xfrm>
        </p:spPr>
        <p:txBody>
          <a:bodyPr/>
          <a:lstStyle>
            <a:lvl1pPr>
              <a:defRPr sz="2100" b="0" i="0">
                <a:latin typeface="+mj-lt"/>
                <a:cs typeface="Taviraj Medium"/>
              </a:defRPr>
            </a:lvl1pPr>
            <a:lvl2pPr>
              <a:defRPr/>
            </a:lvl2pPr>
          </a:lstStyle>
          <a:p>
            <a:pPr lvl="0">
              <a:defRPr/>
            </a:pPr>
            <a:r>
              <a:rPr lang="en-GB"/>
              <a:t>Subtitle 2</a:t>
            </a:r>
            <a:endParaRPr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550863" y="2999350"/>
            <a:ext cx="5337050" cy="2552701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defRPr sz="1300" b="0" i="0">
                <a:latin typeface="+mn-lt"/>
              </a:defRPr>
            </a:lvl1pPr>
            <a:lvl2pPr marL="140400" indent="-140400"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lang="fr-FR" sz="1300" b="0" i="0">
                <a:solidFill>
                  <a:srgbClr val="1C385B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>
              <a:defRPr/>
            </a:pPr>
            <a:r>
              <a:rPr lang="en-GB"/>
              <a:t>Text 1</a:t>
            </a:r>
            <a:endParaRPr/>
          </a:p>
          <a:p>
            <a:pPr marL="140400" lvl="1" indent="-140400" algn="l" defTabSz="914400">
              <a:spcBef>
                <a:spcPts val="0"/>
              </a:spcBef>
              <a:buFont typeface="Arial"/>
              <a:buChar char="•"/>
              <a:defRPr/>
            </a:pPr>
            <a:r>
              <a:rPr lang="en-GB"/>
              <a:t>Text 2</a:t>
            </a:r>
            <a:endParaRPr/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295352" y="2999350"/>
            <a:ext cx="5337050" cy="2552701"/>
          </a:xfrm>
        </p:spPr>
        <p:txBody>
          <a:bodyPr/>
          <a:lstStyle>
            <a:lvl1pPr marL="0" indent="0" algn="l" defTabSz="914400">
              <a:spcBef>
                <a:spcPts val="0"/>
              </a:spcBef>
              <a:spcAft>
                <a:spcPts val="600"/>
              </a:spcAft>
              <a:buFont typeface="Arial"/>
              <a:buNone/>
              <a:defRPr lang="fr-FR" sz="1300" b="0" i="0">
                <a:solidFill>
                  <a:srgbClr val="1C385B"/>
                </a:solidFill>
                <a:latin typeface="+mn-lt"/>
                <a:ea typeface="+mn-ea"/>
                <a:cs typeface="+mn-cs"/>
              </a:defRPr>
            </a:lvl1pPr>
            <a:lvl2pPr marL="140400" indent="-140400" algn="l" defTabSz="914400">
              <a:spcBef>
                <a:spcPts val="0"/>
              </a:spcBef>
              <a:buFont typeface="Arial"/>
              <a:buChar char="•"/>
              <a:defRPr lang="fr-FR" sz="1300" b="0" i="0">
                <a:solidFill>
                  <a:srgbClr val="1C385B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>
              <a:defRPr/>
            </a:pPr>
            <a:r>
              <a:rPr lang="en-GB"/>
              <a:t>Text 1</a:t>
            </a:r>
            <a:endParaRPr/>
          </a:p>
          <a:p>
            <a:pPr marL="140400" lvl="1" indent="-140400" algn="l" defTabSz="914400">
              <a:spcBef>
                <a:spcPts val="0"/>
              </a:spcBef>
              <a:buFont typeface="Arial"/>
              <a:buChar char="•"/>
              <a:defRPr/>
            </a:pPr>
            <a:r>
              <a:rPr lang="en-GB"/>
              <a:t>Text 2</a:t>
            </a:r>
            <a:endParaRPr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50863" y="2080176"/>
            <a:ext cx="11098211" cy="325438"/>
          </a:xfrm>
        </p:spPr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/>
              <a:buNone/>
              <a:defRPr lang="en-GB" sz="1800" b="0" i="0" u="none" strike="noStrike" cap="none" spc="0">
                <a:ln>
                  <a:noFill/>
                </a:ln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</a:lstStyle>
          <a:p>
            <a:pPr marL="228600">
              <a:spcAft>
                <a:spcPts val="0"/>
              </a:spcAft>
              <a:defRPr/>
            </a:pPr>
            <a:r>
              <a:rPr lang="en-GB" sz="2000">
                <a:latin typeface="Montserrat Light"/>
                <a:ea typeface="Calibri"/>
                <a:cs typeface="Times New Roman"/>
              </a:rPr>
              <a:t>Em autem etus. Ipiciun delectius. </a:t>
            </a:r>
            <a:r>
              <a:rPr lang="fr-FR" sz="2000">
                <a:latin typeface="Montserrat Light"/>
                <a:ea typeface="Calibri"/>
                <a:cs typeface="Times New Roman"/>
              </a:rPr>
              <a:t>Peribus sus et faccuptiant iusape eseque nihiliquam que quunt, conectustrum reriore rferit quis molorec tatist qui a incti ute cumetum </a:t>
            </a:r>
            <a:endParaRPr lang="en-GB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8"/>
          </p:nvPr>
        </p:nvSpPr>
        <p:spPr bwMode="auto">
          <a:xfrm>
            <a:off x="1663698" y="6145788"/>
            <a:ext cx="8839201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9"/>
          </p:nvPr>
        </p:nvSpPr>
        <p:spPr bwMode="auto"/>
        <p:txBody>
          <a:bodyPr/>
          <a:lstStyle/>
          <a:p>
            <a:pPr>
              <a:defRPr/>
            </a:pPr>
            <a:fld id="{75420585-EF40-544B-9E2D-31F92701F94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 - Title and 2 Column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879785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0" name="oleObj" r:id="rId3" imgW="0" imgH="0" progId="TCLayout.ActiveDocument.1">
                  <p:embed/>
                </p:oleObj>
              </mc:Choice>
              <mc:Fallback>
                <p:oleObj name="oleObj" r:id="rId3" imgW="0" imgH="0" progId="TCLayout.ActiveDocument.1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46893" y="283112"/>
            <a:ext cx="11098213" cy="625331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550861" y="2991284"/>
            <a:ext cx="5337050" cy="2552701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defRPr sz="1300" b="0" i="0">
                <a:latin typeface="+mn-lt"/>
              </a:defRPr>
            </a:lvl1pPr>
            <a:lvl2pPr marL="140400" indent="-140400"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lang="fr-FR" sz="1300"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>
              <a:defRPr/>
            </a:pPr>
            <a:r>
              <a:rPr lang="en-GB"/>
              <a:t>Text 1</a:t>
            </a:r>
            <a:endParaRPr/>
          </a:p>
          <a:p>
            <a:pPr marL="140400" lvl="1" indent="-140400" algn="l" defTabSz="914400">
              <a:spcBef>
                <a:spcPts val="0"/>
              </a:spcBef>
              <a:buFont typeface="Arial"/>
              <a:buChar char="•"/>
              <a:defRPr/>
            </a:pPr>
            <a:r>
              <a:rPr lang="en-GB"/>
              <a:t>Text 2</a:t>
            </a:r>
            <a:endParaRPr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550861" y="2139080"/>
            <a:ext cx="5337050" cy="492647"/>
          </a:xfrm>
        </p:spPr>
        <p:txBody>
          <a:bodyPr/>
          <a:lstStyle>
            <a:lvl1pPr>
              <a:defRPr sz="2800" b="0" i="0">
                <a:solidFill>
                  <a:schemeClr val="bg2"/>
                </a:solidFill>
                <a:latin typeface="+mj-lt"/>
                <a:cs typeface="Taviraj Medium"/>
              </a:defRPr>
            </a:lvl1pPr>
          </a:lstStyle>
          <a:p>
            <a:pPr lvl="0">
              <a:defRPr/>
            </a:pPr>
            <a:r>
              <a:rPr lang="en-GB"/>
              <a:t>Subtitle 1</a:t>
            </a:r>
            <a:endParaRPr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6303566" y="2139080"/>
            <a:ext cx="5300537" cy="492647"/>
          </a:xfrm>
        </p:spPr>
        <p:txBody>
          <a:bodyPr/>
          <a:lstStyle>
            <a:lvl1pPr>
              <a:defRPr sz="2800" b="0" i="0">
                <a:solidFill>
                  <a:schemeClr val="bg2"/>
                </a:solidFill>
                <a:latin typeface="+mj-lt"/>
                <a:cs typeface="Taviraj Medium"/>
              </a:defRPr>
            </a:lvl1pPr>
          </a:lstStyle>
          <a:p>
            <a:pPr lvl="0">
              <a:defRPr/>
            </a:pPr>
            <a:r>
              <a:rPr lang="en-GB"/>
              <a:t>Subtitle 2</a:t>
            </a:r>
            <a:endParaRPr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6304089" y="2991284"/>
            <a:ext cx="5337050" cy="2552701"/>
          </a:xfrm>
        </p:spPr>
        <p:txBody>
          <a:bodyPr vert="horz" lIns="0" tIns="0" rIns="0" bIns="0" rtlCol="0">
            <a:noAutofit/>
          </a:bodyPr>
          <a:lstStyle>
            <a:lvl1pPr>
              <a:spcAft>
                <a:spcPts val="600"/>
              </a:spcAft>
              <a:defRPr lang="fr-FR" sz="1300" b="0" i="0">
                <a:latin typeface="+mn-lt"/>
              </a:defRPr>
            </a:lvl1pPr>
            <a:lvl2pPr>
              <a:spcAft>
                <a:spcPts val="600"/>
              </a:spcAft>
              <a:defRPr lang="fr-FR" sz="1300">
                <a:solidFill>
                  <a:schemeClr val="tx1"/>
                </a:solidFill>
                <a:latin typeface="+mn-lt"/>
              </a:defRPr>
            </a:lvl2pPr>
          </a:lstStyle>
          <a:p>
            <a:pPr lvl="0">
              <a:spcBef>
                <a:spcPts val="0"/>
              </a:spcBef>
              <a:spcAft>
                <a:spcPts val="800"/>
              </a:spcAft>
              <a:defRPr/>
            </a:pPr>
            <a:r>
              <a:rPr lang="en-GB"/>
              <a:t>Text 1</a:t>
            </a:r>
            <a:endParaRPr/>
          </a:p>
          <a:p>
            <a:pPr marL="140400" lvl="1" indent="-140400">
              <a:spcAft>
                <a:spcPts val="800"/>
              </a:spcAft>
              <a:buChar char="•"/>
              <a:defRPr/>
            </a:pPr>
            <a:r>
              <a:rPr lang="en-GB"/>
              <a:t>Text 2</a:t>
            </a:r>
            <a:endParaRPr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42926" y="1092323"/>
            <a:ext cx="10907713" cy="915121"/>
          </a:xfrm>
        </p:spPr>
        <p:txBody>
          <a:bodyPr/>
          <a:lstStyle>
            <a:lvl1pPr algn="l">
              <a:buFontTx/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latin typeface="Arial"/>
                <a:cs typeface="Arial"/>
              </a:defRPr>
            </a:lvl2pPr>
            <a:lvl4pPr marL="1371600" indent="0">
              <a:buNone/>
              <a:defRPr/>
            </a:lvl4pPr>
          </a:lstStyle>
          <a:p>
            <a:pPr marL="228600" lvl="1">
              <a:spcAft>
                <a:spcPts val="0"/>
              </a:spcAft>
              <a:defRPr/>
            </a:pPr>
            <a:r>
              <a:rPr lang="en-GB" sz="2000">
                <a:latin typeface="Montserrat Light"/>
                <a:ea typeface="Calibri"/>
                <a:cs typeface="Times New Roman"/>
              </a:rPr>
              <a:t>Em autem etus. Ipiciun delectius. </a:t>
            </a:r>
            <a:r>
              <a:rPr lang="fr-FR" sz="2000">
                <a:latin typeface="Montserrat Light"/>
                <a:ea typeface="Calibri"/>
                <a:cs typeface="Times New Roman"/>
              </a:rPr>
              <a:t>Peribus sus et faccuptiant iusape eseque nihiliquam que quunt, conectustrum reriore rferit quis molorec tatist qui a incti ute cumetum </a:t>
            </a:r>
            <a:endParaRPr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20"/>
          </p:nvPr>
        </p:nvSpPr>
        <p:spPr bwMode="auto">
          <a:xfrm>
            <a:off x="1663698" y="6145788"/>
            <a:ext cx="8839201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21"/>
          </p:nvPr>
        </p:nvSpPr>
        <p:spPr bwMode="auto"/>
        <p:txBody>
          <a:bodyPr/>
          <a:lstStyle/>
          <a:p>
            <a:pPr>
              <a:defRPr/>
            </a:pPr>
            <a:fld id="{75420585-EF40-544B-9E2D-31F92701F94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, Content &amp; Graph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879785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74" name="oleObj" r:id="rId3" imgW="0" imgH="0" progId="TCLayout.ActiveDocument.1">
                  <p:embed/>
                </p:oleObj>
              </mc:Choice>
              <mc:Fallback>
                <p:oleObj name="oleObj" r:id="rId3" imgW="0" imgH="0" progId="TCLayout.ActiveDocument.1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Picture Placeholder 14"/>
          <p:cNvSpPr>
            <a:spLocks noGrp="1"/>
          </p:cNvSpPr>
          <p:nvPr>
            <p:ph type="pic" sz="quarter" idx="16"/>
          </p:nvPr>
        </p:nvSpPr>
        <p:spPr bwMode="auto">
          <a:xfrm>
            <a:off x="162532" y="160420"/>
            <a:ext cx="5355952" cy="65291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anchor="ctr"/>
          <a:lstStyle>
            <a:lvl1pPr algn="ctr">
              <a:defRPr sz="2800" b="0" i="0">
                <a:latin typeface="Montserra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6096000" y="360387"/>
            <a:ext cx="5545140" cy="625331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Title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6000" y="1039644"/>
            <a:ext cx="5545140" cy="492647"/>
          </a:xfrm>
        </p:spPr>
        <p:txBody>
          <a:bodyPr/>
          <a:lstStyle>
            <a:lvl1pPr>
              <a:defRPr sz="2800" b="0" i="0">
                <a:solidFill>
                  <a:schemeClr val="bg2"/>
                </a:solidFill>
                <a:latin typeface="+mj-lt"/>
                <a:cs typeface="Taviraj Medium"/>
              </a:defRPr>
            </a:lvl1pPr>
          </a:lstStyle>
          <a:p>
            <a:pPr lvl="0">
              <a:defRPr/>
            </a:pPr>
            <a:r>
              <a:rPr lang="en-GB"/>
              <a:t>Subtitle 1</a:t>
            </a:r>
            <a:endParaRPr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6096000" y="1598052"/>
            <a:ext cx="5545140" cy="325438"/>
          </a:xfrm>
        </p:spPr>
        <p:txBody>
          <a:bodyPr/>
          <a:lstStyle>
            <a:lvl1pPr>
              <a:defRPr sz="2100" b="0" i="0">
                <a:latin typeface="+mj-lt"/>
              </a:defRPr>
            </a:lvl1pPr>
            <a:lvl2pPr>
              <a:defRPr/>
            </a:lvl2pPr>
          </a:lstStyle>
          <a:p>
            <a:pPr lvl="0">
              <a:defRPr/>
            </a:pPr>
            <a:r>
              <a:rPr lang="en-GB"/>
              <a:t>Subtitle 2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 bwMode="auto">
          <a:xfrm>
            <a:off x="6096001" y="2134595"/>
            <a:ext cx="5545139" cy="3129741"/>
          </a:xfrm>
        </p:spPr>
        <p:txBody>
          <a:bodyPr/>
          <a:lstStyle>
            <a:lvl1pPr>
              <a:defRPr lang="en-US" sz="1400" b="1" i="0" u="none" strike="noStrike" cap="none" spc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400" b="0" i="0" u="none" strike="noStrike" cap="none" spc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buFont typeface="Arial"/>
              <a:buChar char="•"/>
              <a:defRPr sz="1400">
                <a:solidFill>
                  <a:schemeClr val="tx1"/>
                </a:solidFill>
                <a:latin typeface="+mn-lt"/>
              </a:defRPr>
            </a:lvl3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8"/>
          </p:nvPr>
        </p:nvSpPr>
        <p:spPr bwMode="auto">
          <a:xfrm>
            <a:off x="5518484" y="6145788"/>
            <a:ext cx="4984415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9"/>
          </p:nvPr>
        </p:nvSpPr>
        <p:spPr bwMode="auto"/>
        <p:txBody>
          <a:bodyPr/>
          <a:lstStyle/>
          <a:p>
            <a:pPr>
              <a:defRPr/>
            </a:pPr>
            <a:fld id="{75420585-EF40-544B-9E2D-31F92701F94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, Content &amp; 2 Image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879785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8" name="oleObj" r:id="rId3" imgW="0" imgH="0" progId="TCLayout.ActiveDocument.1">
                  <p:embed/>
                </p:oleObj>
              </mc:Choice>
              <mc:Fallback>
                <p:oleObj name="oleObj" r:id="rId3" imgW="0" imgH="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 bwMode="auto">
          <a:xfrm>
            <a:off x="144881" y="175402"/>
            <a:ext cx="5378416" cy="32375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anchor="ctr"/>
          <a:lstStyle>
            <a:lvl1pPr algn="ctr">
              <a:defRPr sz="2800" b="0" i="0">
                <a:latin typeface="Montserra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1" name="Picture Placeholder 14"/>
          <p:cNvSpPr>
            <a:spLocks noGrp="1"/>
          </p:cNvSpPr>
          <p:nvPr>
            <p:ph type="pic" sz="quarter" idx="17"/>
          </p:nvPr>
        </p:nvSpPr>
        <p:spPr bwMode="auto">
          <a:xfrm>
            <a:off x="144880" y="3429000"/>
            <a:ext cx="5378417" cy="32375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anchor="ctr"/>
          <a:lstStyle>
            <a:lvl1pPr algn="ctr">
              <a:defRPr sz="2800" b="0" i="0">
                <a:latin typeface="Montserra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6096000" y="396663"/>
            <a:ext cx="5545140" cy="625331"/>
          </a:xfrm>
        </p:spPr>
        <p:txBody>
          <a:bodyPr/>
          <a:lstStyle>
            <a:lvl1pPr>
              <a:defRPr>
                <a:latin typeface="+mj-lt"/>
                <a:cs typeface="Taviraj Medium"/>
              </a:defRPr>
            </a:lvl1pPr>
          </a:lstStyle>
          <a:p>
            <a:pPr>
              <a:defRPr/>
            </a:pPr>
            <a:r>
              <a:rPr lang="en-GB"/>
              <a:t>Title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6000" y="1093526"/>
            <a:ext cx="5545140" cy="492647"/>
          </a:xfrm>
        </p:spPr>
        <p:txBody>
          <a:bodyPr/>
          <a:lstStyle>
            <a:lvl1pPr>
              <a:defRPr sz="2800" b="0" i="0">
                <a:solidFill>
                  <a:schemeClr val="bg2"/>
                </a:solidFill>
                <a:latin typeface="+mj-lt"/>
                <a:cs typeface="Taviraj Medium"/>
              </a:defRPr>
            </a:lvl1pPr>
          </a:lstStyle>
          <a:p>
            <a:pPr lvl="0">
              <a:defRPr/>
            </a:pPr>
            <a:r>
              <a:rPr lang="en-GB"/>
              <a:t>Subtitle 1</a:t>
            </a:r>
            <a:endParaRPr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6096000" y="1661511"/>
            <a:ext cx="5545140" cy="325438"/>
          </a:xfrm>
        </p:spPr>
        <p:txBody>
          <a:bodyPr/>
          <a:lstStyle>
            <a:lvl1pPr>
              <a:defRPr sz="2100" b="0" i="0">
                <a:latin typeface="+mj-lt"/>
              </a:defRPr>
            </a:lvl1pPr>
            <a:lvl2pPr>
              <a:defRPr/>
            </a:lvl2pPr>
          </a:lstStyle>
          <a:p>
            <a:pPr lvl="0">
              <a:defRPr/>
            </a:pPr>
            <a:r>
              <a:rPr lang="en-GB"/>
              <a:t>Subtitle 2</a:t>
            </a:r>
            <a:endParaRPr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8"/>
          </p:nvPr>
        </p:nvSpPr>
        <p:spPr bwMode="auto">
          <a:xfrm>
            <a:off x="6096001" y="2189953"/>
            <a:ext cx="5545139" cy="3129741"/>
          </a:xfrm>
        </p:spPr>
        <p:txBody>
          <a:bodyPr/>
          <a:lstStyle>
            <a:lvl1pPr>
              <a:defRPr lang="en-US" sz="1400" b="1" i="0" u="none" strike="noStrike" cap="none" spc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400" b="0" i="0" u="none" strike="noStrike" cap="none" spc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buFont typeface="Arial"/>
              <a:buChar char="•"/>
              <a:defRPr sz="1400">
                <a:solidFill>
                  <a:schemeClr val="tx1"/>
                </a:solidFill>
                <a:latin typeface="+mn-lt"/>
              </a:defRPr>
            </a:lvl3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9"/>
          </p:nvPr>
        </p:nvSpPr>
        <p:spPr bwMode="auto">
          <a:xfrm>
            <a:off x="5523297" y="6145788"/>
            <a:ext cx="4979602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20"/>
          </p:nvPr>
        </p:nvSpPr>
        <p:spPr bwMode="auto"/>
        <p:txBody>
          <a:bodyPr/>
          <a:lstStyle/>
          <a:p>
            <a:pPr>
              <a:defRPr/>
            </a:pPr>
            <a:fld id="{75420585-EF40-544B-9E2D-31F92701F94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, Content &amp; 1 Ima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879785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22" name="oleObj" r:id="rId3" imgW="0" imgH="0" progId="TCLayout.ActiveDocument.1">
                  <p:embed/>
                </p:oleObj>
              </mc:Choice>
              <mc:Fallback>
                <p:oleObj name="oleObj" r:id="rId3" imgW="0" imgH="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Chart Placeholder 18"/>
          <p:cNvSpPr>
            <a:spLocks noGrp="1"/>
          </p:cNvSpPr>
          <p:nvPr>
            <p:ph type="chart" sz="quarter" idx="17"/>
          </p:nvPr>
        </p:nvSpPr>
        <p:spPr bwMode="auto">
          <a:xfrm>
            <a:off x="162443" y="176463"/>
            <a:ext cx="5445125" cy="6529136"/>
          </a:xfrm>
          <a:prstGeom prst="rect">
            <a:avLst/>
          </a:prstGeom>
          <a:solidFill>
            <a:schemeClr val="tx2"/>
          </a:solidFill>
          <a:ln/>
        </p:spPr>
        <p:txBody>
          <a:bodyPr anchor="ctr"/>
          <a:lstStyle>
            <a:lvl1pPr algn="ctr"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6096000" y="416780"/>
            <a:ext cx="5545140" cy="625331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Title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6096000" y="1109606"/>
            <a:ext cx="5545140" cy="492647"/>
          </a:xfrm>
        </p:spPr>
        <p:txBody>
          <a:bodyPr/>
          <a:lstStyle>
            <a:lvl1pPr>
              <a:defRPr sz="2800" b="0" i="0">
                <a:solidFill>
                  <a:schemeClr val="bg2"/>
                </a:solidFill>
                <a:latin typeface="+mj-lt"/>
                <a:cs typeface="Taviraj Medium"/>
              </a:defRPr>
            </a:lvl1pPr>
          </a:lstStyle>
          <a:p>
            <a:pPr lvl="0">
              <a:defRPr/>
            </a:pPr>
            <a:r>
              <a:rPr lang="en-GB"/>
              <a:t>Subtitle 1</a:t>
            </a:r>
            <a:endParaRPr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6096000" y="1669748"/>
            <a:ext cx="5545140" cy="325438"/>
          </a:xfrm>
        </p:spPr>
        <p:txBody>
          <a:bodyPr/>
          <a:lstStyle>
            <a:lvl1pPr>
              <a:defRPr sz="2100" b="0" i="0">
                <a:latin typeface="+mj-lt"/>
              </a:defRPr>
            </a:lvl1pPr>
            <a:lvl2pPr>
              <a:defRPr/>
            </a:lvl2pPr>
          </a:lstStyle>
          <a:p>
            <a:pPr lvl="0">
              <a:defRPr/>
            </a:pPr>
            <a:r>
              <a:rPr lang="en-GB"/>
              <a:t>Subtitle 2</a:t>
            </a:r>
            <a:endParaRPr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 bwMode="auto">
          <a:xfrm>
            <a:off x="6096001" y="2155457"/>
            <a:ext cx="5545139" cy="3129741"/>
          </a:xfrm>
        </p:spPr>
        <p:txBody>
          <a:bodyPr/>
          <a:lstStyle>
            <a:lvl1pPr>
              <a:defRPr lang="en-US" sz="1400" b="1" i="0" u="none" strike="noStrike" cap="none" spc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400" b="0" i="0" u="none" strike="noStrike" cap="none" spc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buFont typeface="Arial"/>
              <a:buChar char="•"/>
              <a:defRPr sz="1400">
                <a:solidFill>
                  <a:schemeClr val="tx1"/>
                </a:solidFill>
                <a:latin typeface="+mn-lt"/>
              </a:defRPr>
            </a:lvl3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9"/>
          </p:nvPr>
        </p:nvSpPr>
        <p:spPr bwMode="auto">
          <a:xfrm>
            <a:off x="5607568" y="6145788"/>
            <a:ext cx="4895331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20"/>
          </p:nvPr>
        </p:nvSpPr>
        <p:spPr bwMode="auto"/>
        <p:txBody>
          <a:bodyPr/>
          <a:lstStyle/>
          <a:p>
            <a:pPr>
              <a:defRPr/>
            </a:pPr>
            <a:fld id="{75420585-EF40-544B-9E2D-31F92701F94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 userDrawn="1">
  <p:cSld name="3_Title 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0" y="0"/>
            <a:ext cx="12191999" cy="3445471"/>
          </a:xfrm>
          <a:prstGeom prst="rect">
            <a:avLst/>
          </a:pr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 sz="1600">
              <a:latin typeface="Montserrat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879785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4" name="oleObj" r:id="rId3" imgW="0" imgH="0" progId="TCLayout.ActiveDocument.1">
                  <p:embed/>
                </p:oleObj>
              </mc:Choice>
              <mc:Fallback>
                <p:oleObj name="oleObj" r:id="rId3" imgW="0" imgH="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 bwMode="auto">
          <a:xfrm>
            <a:off x="481687" y="3445471"/>
            <a:ext cx="11082379" cy="137369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200" b="0" i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GB"/>
              <a:t>Subtitle</a:t>
            </a:r>
            <a:endParaRPr/>
          </a:p>
        </p:txBody>
      </p:sp>
      <p:sp>
        <p:nvSpPr>
          <p:cNvPr id="5" name="ZoneTexte 4"/>
          <p:cNvSpPr txBox="1"/>
          <p:nvPr userDrawn="1"/>
        </p:nvSpPr>
        <p:spPr bwMode="auto">
          <a:xfrm>
            <a:off x="6895652" y="634701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 lang="fr-FR" sz="1600"/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 bwMode="auto">
          <a:xfrm>
            <a:off x="481688" y="1905136"/>
            <a:ext cx="11082378" cy="1470025"/>
          </a:xfrm>
        </p:spPr>
        <p:txBody>
          <a:bodyPr lIns="0" tIns="0" rIns="0" bIns="0" anchor="b">
            <a:noAutofit/>
          </a:bodyPr>
          <a:lstStyle>
            <a:lvl1pPr algn="l">
              <a:defRPr sz="4800" b="0" i="0" spc="300">
                <a:solidFill>
                  <a:schemeClr val="tx1"/>
                </a:solidFill>
                <a:latin typeface="+mj-lt"/>
                <a:cs typeface="Taviraj Medium"/>
              </a:defRPr>
            </a:lvl1pPr>
          </a:lstStyle>
          <a:p>
            <a:pPr>
              <a:defRPr/>
            </a:pPr>
            <a:r>
              <a:rPr lang="en-GB"/>
              <a:t>Presentation title</a:t>
            </a:r>
            <a:endParaRPr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5"/>
          <a:srcRect t="64566"/>
          <a:stretch/>
        </p:blipFill>
        <p:spPr bwMode="auto">
          <a:xfrm>
            <a:off x="-553994" y="6223298"/>
            <a:ext cx="12745993" cy="852627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 userDrawn="1"/>
        </p:nvPicPr>
        <p:blipFill>
          <a:blip r:embed="rId5"/>
          <a:srcRect l="4347" t="14218" r="74812" b="39176"/>
          <a:stretch/>
        </p:blipFill>
        <p:spPr bwMode="auto">
          <a:xfrm>
            <a:off x="0" y="489793"/>
            <a:ext cx="2656442" cy="11214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2. Titre slide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159132" y="168870"/>
            <a:ext cx="11873735" cy="6520259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600">
              <a:latin typeface="Montserra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589790" y="1692242"/>
            <a:ext cx="9289473" cy="856962"/>
          </a:xfrm>
        </p:spPr>
        <p:txBody>
          <a:bodyPr lIns="0" tIns="0" rIns="0" bIns="0" anchor="b">
            <a:noAutofit/>
          </a:bodyPr>
          <a:lstStyle>
            <a:lvl1pPr algn="l">
              <a:defRPr sz="4000" b="0" i="0">
                <a:solidFill>
                  <a:schemeClr val="tx1"/>
                </a:solidFill>
                <a:latin typeface="+mj-lt"/>
                <a:cs typeface="Taviraj Medium"/>
              </a:defRPr>
            </a:lvl1pPr>
          </a:lstStyle>
          <a:p>
            <a:pPr>
              <a:defRPr/>
            </a:pPr>
            <a:r>
              <a:rPr lang="en-GB"/>
              <a:t>Presentation title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589790" y="2743461"/>
            <a:ext cx="9289472" cy="61656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800" b="0" i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GB"/>
              <a:t>Subtitle 1</a:t>
            </a:r>
            <a:endParaRPr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 bwMode="auto">
          <a:xfrm>
            <a:off x="1663698" y="6145788"/>
            <a:ext cx="8839201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fld id="{75420585-EF40-544B-9E2D-31F92701F94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slideLayouts/slideLayout13.xml" Type="http://schemas.openxmlformats.org/officeDocument/2006/relationships/slideLayout" /><Relationship Id="rId18" Target="../slideLayouts/slideLayout18.xml" Type="http://schemas.openxmlformats.org/officeDocument/2006/relationships/slideLayout" /><Relationship Id="rId3" Target="../slideLayouts/slideLayout3.xml" Type="http://schemas.openxmlformats.org/officeDocument/2006/relationships/slideLayout" /><Relationship Id="rId21" Target="../drawings/vmlDrawing1.vml" Type="http://schemas.openxmlformats.org/officeDocument/2006/relationships/vmlDrawing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17" Target="../slideLayouts/slideLayout17.xml" Type="http://schemas.openxmlformats.org/officeDocument/2006/relationships/slideLayout" /><Relationship Id="rId2" Target="../slideLayouts/slideLayout2.xml" Type="http://schemas.openxmlformats.org/officeDocument/2006/relationships/slideLayout" /><Relationship Id="rId16" Target="../slideLayouts/slideLayout16.xml" Type="http://schemas.openxmlformats.org/officeDocument/2006/relationships/slideLayout" /><Relationship Id="rId20" Target="../theme/theme1.xml" Type="http://schemas.openxmlformats.org/officeDocument/2006/relationships/theme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24" Target="../media/image2.png" Type="http://schemas.openxmlformats.org/officeDocument/2006/relationships/image" /><Relationship Id="rId5" Target="../slideLayouts/slideLayout5.xml" Type="http://schemas.openxmlformats.org/officeDocument/2006/relationships/slideLayout" /><Relationship Id="rId15" Target="../slideLayouts/slideLayout15.xml" Type="http://schemas.openxmlformats.org/officeDocument/2006/relationships/slideLayout" /><Relationship Id="rId23" Target="../media/image1.emf" Type="http://schemas.openxmlformats.org/officeDocument/2006/relationships/image" /><Relationship Id="rId10" Target="../slideLayouts/slideLayout10.xml" Type="http://schemas.openxmlformats.org/officeDocument/2006/relationships/slideLayout" /><Relationship Id="rId19" Target="../slideLayouts/slideLayout19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slideLayouts/slideLayout14.xml" Type="http://schemas.openxmlformats.org/officeDocument/2006/relationships/slideLayout" /><Relationship Id="rId22" Target="../embeddings/oleObject1.bin" Type="http://schemas.openxmlformats.org/officeDocument/2006/relationships/oleObjec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159132" y="168870"/>
            <a:ext cx="11873735" cy="6520259"/>
          </a:xfrm>
          <a:prstGeom prst="rect">
            <a:avLst/>
          </a:prstGeom>
          <a:solidFill>
            <a:schemeClr val="accent1"/>
          </a:solidFill>
          <a:ln algn="ctr" cap="flat" cmpd="sng" w="25400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>
              <a:defRPr/>
            </a:pPr>
            <a:endParaRPr lang="en-US" sz="1600">
              <a:latin typeface="Montserrat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879785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imgH="0" imgW="0" name="oleObj" progId="TCLayout.ActiveDocument.1" spid="_x0000_s1090" r:id="rId22">
                  <p:embed/>
                </p:oleObj>
              </mc:Choice>
              <mc:Fallback>
                <p:oleObj imgH="0" imgW="0" name="oleObj" progId="TCLayout.ActiveDocument.1" r:id="rId22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23"/>
                      <a:stretch/>
                    </p:blipFill>
                    <p:spPr bwMode="auto"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 bwMode="auto">
          <a:xfrm>
            <a:off x="552522" y="410322"/>
            <a:ext cx="11088616" cy="625331"/>
          </a:xfrm>
          <a:prstGeom prst="rect">
            <a:avLst/>
          </a:prstGeom>
        </p:spPr>
        <p:txBody>
          <a:bodyPr anchor="b" bIns="0" lIns="0" rIns="0" rtlCol="0" tIns="0" vert="horz">
            <a:noAutofit/>
          </a:bodyPr>
          <a:lstStyle/>
          <a:p>
            <a:pPr>
              <a:defRPr/>
            </a:pPr>
            <a:r>
              <a:rPr lang="en-GB"/>
              <a:t>Title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 userDrawn="1">
            <p:ph idx="1" type="body"/>
          </p:nvPr>
        </p:nvSpPr>
        <p:spPr bwMode="auto">
          <a:xfrm>
            <a:off x="552522" y="1168401"/>
            <a:ext cx="11088616" cy="3353082"/>
          </a:xfrm>
          <a:prstGeom prst="rect">
            <a:avLst/>
          </a:prstGeom>
        </p:spPr>
        <p:txBody>
          <a:bodyPr bIns="0" lIns="0" rIns="0" rtlCol="0" tIns="0" vert="horz">
            <a:noAutofit/>
          </a:bodyPr>
          <a:lstStyle/>
          <a:p>
            <a:pPr lvl="0">
              <a:defRPr/>
            </a:pPr>
            <a:r>
              <a:rPr lang="en-GB"/>
              <a:t>Click to edit Master text styles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1">
              <a:defRPr/>
            </a:pPr>
            <a:r>
              <a:rPr lang="en-GB"/>
              <a:t>Third level</a:t>
            </a:r>
            <a:endParaRPr/>
          </a:p>
        </p:txBody>
      </p:sp>
      <p:sp>
        <p:nvSpPr>
          <p:cNvPr id="8" name="Espace réservé du pied de page 7"/>
          <p:cNvSpPr>
            <a:spLocks noGrp="1"/>
          </p:cNvSpPr>
          <p:nvPr>
            <p:ph idx="3" sz="quarter" type="ftr"/>
          </p:nvPr>
        </p:nvSpPr>
        <p:spPr bwMode="auto">
          <a:xfrm>
            <a:off x="1894006" y="6173787"/>
            <a:ext cx="8316794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idx="4" sz="quarter" type="sldNum"/>
          </p:nvPr>
        </p:nvSpPr>
        <p:spPr bwMode="auto">
          <a:xfrm>
            <a:off x="11074400" y="6201466"/>
            <a:ext cx="566738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5420585-EF40-544B-9E2D-31F92701F945}" type="slidenum">
              <a:rPr lang="en-US"/>
              <a:t>‹#›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4"/>
          <a:stretch/>
        </p:blipFill>
        <p:spPr bwMode="auto">
          <a:xfrm>
            <a:off x="213609" y="6043683"/>
            <a:ext cx="1353024" cy="625331"/>
          </a:xfrm>
          <a:prstGeom prst="rect">
            <a:avLst/>
          </a:prstGeom>
        </p:spPr>
      </p:pic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dt="0" hdr="0"/>
  <p:txStyles>
    <p:titleStyle>
      <a:lvl1pPr algn="l" defTabSz="914400">
        <a:spcBef>
          <a:spcPts val="0"/>
        </a:spcBef>
        <a:buNone/>
        <a:defRPr b="0" i="0" sz="3200">
          <a:solidFill>
            <a:schemeClr val="tx1"/>
          </a:solidFill>
          <a:latin typeface="+mj-lt"/>
          <a:ea typeface="+mj-ea"/>
          <a:cs typeface="Taviraj Medium"/>
        </a:defRPr>
      </a:lvl1pPr>
    </p:titleStyle>
    <p:bodyStyle>
      <a:lvl1pPr algn="l" defTabSz="914400" indent="0" marL="0">
        <a:spcBef>
          <a:spcPts val="600"/>
        </a:spcBef>
        <a:spcAft>
          <a:spcPts val="1200"/>
        </a:spcAft>
        <a:buFont typeface="Arial"/>
        <a:buNone/>
        <a:defRPr b="0" i="0" sz="16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indent="-285750" marL="285750">
        <a:spcBef>
          <a:spcPts val="0"/>
        </a:spcBef>
        <a:spcAft>
          <a:spcPts val="600"/>
        </a:spcAft>
        <a:buFont typeface="Arial"/>
        <a:buChar char="•"/>
        <a:defRPr b="0" i="0" sz="16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indent="0" marL="0">
        <a:spcBef>
          <a:spcPts val="0"/>
        </a:spcBef>
        <a:spcAft>
          <a:spcPts val="600"/>
        </a:spcAft>
        <a:buFont typeface="Arial"/>
        <a:buNone/>
        <a:defRPr b="0" i="0" sz="1600">
          <a:solidFill>
            <a:schemeClr val="tx1"/>
          </a:solidFill>
          <a:latin typeface="Montserrat Light"/>
          <a:ea typeface="+mn-ea"/>
          <a:cs typeface="+mn-cs"/>
        </a:defRPr>
      </a:lvl3pPr>
      <a:lvl4pPr algn="l" defTabSz="914400" indent="-228600" marL="16002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indent="-228600" marL="2057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indent="-228600" marL="25146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indent="-228600" marL="29718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indent="-228600" marL="34290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indent="-228600" marL="3886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algn="l" defTabSz="914400" marL="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marL="4572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marL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marL="13716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marL="18288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marL="22860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marL="27432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marL="3200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marL="36576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24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21.svgz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2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26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25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27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image" Target="../media/image328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22.svgz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23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First Session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John Doe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March 22, 2005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Classical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Implications:</a:t>
            </a:r>
          </a:p>
          <a:p>
            <a:pPr lvl="0"/>
            <a:r>
              <a:rPr/>
              <a:t>what should the government do?</a:t>
            </a:r>
          </a:p>
          <a:p>
            <a:pPr lvl="1"/>
            <a:r>
              <a:rPr/>
              <a:t>nothing</a:t>
            </a:r>
          </a:p>
          <a:p>
            <a:pPr lvl="1"/>
            <a:r>
              <a:rPr/>
              <a:t>or … fix the market</a:t>
            </a:r>
          </a:p>
          <a:p>
            <a:pPr lvl="1"/>
            <a:r>
              <a:rPr/>
              <a:t>markets will eventually adjust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Role-Play : you are a Classical Economist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Here is the situation:</a:t>
            </a:r>
          </a:p>
          <a:p>
            <a:pPr lvl="0" indent="0" marL="0">
              <a:buNone/>
            </a:pPr>
            <a:r>
              <a:rPr/>
              <a:t>You are the king: what should you do?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Classical Economists on the Aggregate Economy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prices are irrelevant</a:t>
            </a:r>
          </a:p>
          <a:p>
            <a:pPr lvl="0"/>
            <a:r>
              <a:rPr/>
              <a:t>crises are temporary deviations from equilibrium</a:t>
            </a:r>
          </a:p>
          <a:p>
            <a:pPr lvl="1"/>
            <a:r>
              <a:rPr/>
              <a:t>sectorial issues with particulat markets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law of Markets : Say’s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Supply creates its own demand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more precisely: </a:t>
            </a:r>
            <a:r>
              <a:rPr i="1"/>
              <a:t>It is worthwhile to remark that a product is no sooner created than it, from that instant, affords a market for other products to the full extent of its own value.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0">
              <a:buNone/>
            </a:pPr>
            <a:r>
              <a:rPr/>
              <a:t>quoted by Keynes as: “From the time of Say and Ricardo the classical economists have taught that supply creates its own demand…”</a:t>
            </a:r>
          </a:p>
          <a:p>
            <a:pPr lvl="0" indent="0" marL="0">
              <a:buNone/>
            </a:pPr>
            <a:r>
              <a:rPr/>
              <a:t>. . . even more precisely: </a:t>
            </a:r>
            <a:r>
              <a:rPr i="1"/>
              <a:t>There cannot be a shortage of demand</a:t>
            </a:r>
            <a:r>
              <a:rPr/>
              <a:t>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Modern version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Recall the circular graph for GDP:</a:t>
            </a:r>
          </a:p>
          <a:p>
            <a:pPr lvl="0"/>
            <a:r>
              <a:rPr/>
              <a:t>Revenue = Income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Keynes</a:t>
            </a:r>
          </a:p>
        </p:txBody>
      </p:sp>
      <p:pic>
        <p:nvPicPr>
          <p:cNvPr descr="assets/history_keyn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66800" y="1168400"/>
            <a:ext cx="10058400" cy="3352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546100" y="1168400"/>
          <a:ext cx="11087100" cy="335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7200"/>
                <a:gridCol w="5537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Keynes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The General Theory of Employment, Interest and Money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Someone has a bad dream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factory manager has a bad dream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Constant prices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tiny little bit of economic history</a:t>
            </a:r>
          </a:p>
        </p:txBody>
      </p:sp>
      <p:pic>
        <p:nvPicPr>
          <p:cNvPr descr="assets/history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66800" y="1168400"/>
            <a:ext cx="10058400" cy="3352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Keynesian economics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government intervention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Neoclassical Synthesis</a:t>
            </a:r>
          </a:p>
        </p:txBody>
      </p:sp>
      <p:pic>
        <p:nvPicPr>
          <p:cNvPr descr="assets/history_synthe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66800" y="1168400"/>
            <a:ext cx="10058400" cy="3352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546100" y="1168400"/>
          <a:ext cx="11087100" cy="335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8600"/>
                <a:gridCol w="2768600"/>
                <a:gridCol w="2768600"/>
                <a:gridCol w="27686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Adam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David Ricardo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Malthus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Jean-Baptise Say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Hicks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Samuelson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Malthus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Jean-Baptiste Say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program of the neoclassical synthesis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Describe a rigorous, quantitative framework, to expose both classical and keynesian ideas</a:t>
            </a:r>
          </a:p>
          <a:p>
            <a:pPr lvl="0" indent="0" marL="0">
              <a:buNone/>
            </a:pPr>
            <a:r>
              <a:rPr/>
              <a:t>Consensus:</a:t>
            </a:r>
          </a:p>
          <a:p>
            <a:pPr lvl="0"/>
            <a:r>
              <a:rPr/>
              <a:t>long term is classical</a:t>
            </a:r>
          </a:p>
          <a:p>
            <a:pPr lvl="0"/>
            <a:r>
              <a:rPr/>
              <a:t>short term is keynesian</a:t>
            </a:r>
          </a:p>
          <a:p>
            <a:pPr lvl="1"/>
            <a:r>
              <a:rPr/>
              <a:t>keynesian cross, IS-LM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Classical</a:t>
            </a:r>
          </a:p>
        </p:txBody>
      </p:sp>
      <p:pic>
        <p:nvPicPr>
          <p:cNvPr descr="assets/history_new_classic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66800" y="1168400"/>
            <a:ext cx="10058400" cy="3352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546100" y="1168400"/>
          <a:ext cx="11087100" cy="335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8600"/>
                <a:gridCol w="2768600"/>
                <a:gridCol w="2768600"/>
                <a:gridCol w="27686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Adam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David Ricardo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Malthus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Jean-Baptise Say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Hicks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Samuelson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Malthus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Jean-Baptiste Say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Classical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Microfoundations:</a:t>
            </a:r>
          </a:p>
          <a:p>
            <a:pPr lvl="1"/>
            <a:r>
              <a:rPr/>
              <a:t>mathematical foundations assuming each agent is rational…</a:t>
            </a:r>
          </a:p>
          <a:p>
            <a:pPr lvl="1"/>
            <a:r>
              <a:rPr/>
              <a:t>…like in microeconomics</a:t>
            </a:r>
          </a:p>
          <a:p>
            <a:pPr lvl="0"/>
            <a:r>
              <a:rPr/>
              <a:t>Side effect: to be perfectly rational, individuals must form “rational expectations”</a:t>
            </a:r>
          </a:p>
          <a:p>
            <a:pPr lvl="1"/>
            <a:r>
              <a:rPr/>
              <a:t>and that isn’t compatible with keynesian “behavioural assumptions”, especially the notion of “involuntary employment”</a:t>
            </a:r>
          </a:p>
          <a:p>
            <a:pPr lvl="1"/>
            <a:r>
              <a:rPr/>
              <a:t>which imply some systematic mistakes</a:t>
            </a:r>
          </a:p>
          <a:p>
            <a:pPr lvl="0"/>
            <a:r>
              <a:rPr/>
              <a:t>Why are there fluctuations if agents are fully rational?</a:t>
            </a:r>
          </a:p>
          <a:p>
            <a:pPr lvl="1"/>
            <a:r>
              <a:rPr/>
              <a:t>there can be changes in productivity</a:t>
            </a:r>
          </a:p>
          <a:p>
            <a:pPr lvl="1"/>
            <a:r>
              <a:rPr/>
              <a:t>real business cycles: rational expectations model driven by productivity shocks</a:t>
            </a:r>
          </a:p>
          <a:p>
            <a:pPr lvl="1"/>
            <a:r>
              <a:rPr/>
              <a:t>so, you see, no need for keynesian ideas</a:t>
            </a:r>
          </a:p>
          <a:p>
            <a:pPr lvl="0" indent="0" marL="0">
              <a:buNone/>
            </a:pPr>
            <a:r>
              <a:rPr/>
              <a:t>Example: the Lucas Critique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Keynesian</a:t>
            </a:r>
          </a:p>
        </p:txBody>
      </p:sp>
      <p:pic>
        <p:nvPicPr>
          <p:cNvPr descr="assets/history_synthe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66800" y="1168400"/>
            <a:ext cx="10058400" cy="3352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546100" y="1168400"/>
          <a:ext cx="11087100" cy="335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8600"/>
                <a:gridCol w="2768600"/>
                <a:gridCol w="2768600"/>
                <a:gridCol w="27686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Adam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David Ricardo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Malthus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Jean-Baptise Say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Blanchard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Gali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…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… Say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Keynesian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Reuse tools from the new classical framework</a:t>
            </a:r>
          </a:p>
          <a:p>
            <a:pPr lvl="1"/>
            <a:r>
              <a:rPr/>
              <a:t>agents optimisation</a:t>
            </a:r>
          </a:p>
          <a:p>
            <a:pPr lvl="1"/>
            <a:r>
              <a:rPr/>
              <a:t>rational expectations</a:t>
            </a:r>
          </a:p>
          <a:p>
            <a:pPr lvl="0"/>
            <a:r>
              <a:rPr/>
              <a:t>Add market imperfections (on the supply side)</a:t>
            </a:r>
          </a:p>
          <a:p>
            <a:pPr lvl="1"/>
            <a:r>
              <a:rPr/>
              <a:t>monopolistic competition</a:t>
            </a:r>
          </a:p>
          <a:p>
            <a:pPr lvl="1"/>
            <a:r>
              <a:rPr/>
              <a:t>price rigidities</a:t>
            </a:r>
          </a:p>
          <a:p>
            <a:pPr lvl="0"/>
            <a:r>
              <a:rPr/>
              <a:t>-&gt; To show that demand policies can have an effect in the short term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Our goal:</a:t>
            </a:r>
          </a:p>
          <a:p>
            <a:pPr lvl="1"/>
            <a:r>
              <a:rPr/>
              <a:t>quickly contextualize the content of the course</a:t>
            </a:r>
          </a:p>
          <a:p>
            <a:pPr lvl="1"/>
            <a:r>
              <a:rPr/>
              <a:t>contrast classical and keynesian thinking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synthesis</a:t>
            </a:r>
          </a:p>
        </p:txBody>
      </p:sp>
      <p:pic>
        <p:nvPicPr>
          <p:cNvPr descr="assets/history_new_synthe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66800" y="1168400"/>
            <a:ext cx="10058400" cy="3352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macroeconomists now use tools from the new synthesis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new-keynesian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Short-term graphical version:</a:t>
            </a:r>
          </a:p>
        </p:txBody>
      </p:sp>
      <p:pic>
        <p:nvPicPr>
          <p:cNvPr descr="assets/as_a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625600"/>
            <a:ext cx="4038600" cy="2946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Note that AD/AS have their own stories to tell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Placeholder 4"/>
              <p:cNvSpPr>
                <a:spLocks noGrp="1"/>
              </p:cNvSpPr>
              <p:nvPr>
                <p:ph idx="3" sz="quarter" type="body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Fully-fledged model</a:t>
                </a:r>
              </a:p>
              <a:p>
                <a:pPr lvl="0"/>
                <a:r>
                  <a:rPr/>
                  <a:t>Aggregate Demand (AD)</a:t>
                </a:r>
              </a:p>
              <a:p>
                <a:pPr lvl="1"/>
                <a:r>
                  <a:rPr/>
                  <a:t>Investment-Saving</a:t>
                </a:r>
              </a:p>
              <a:p>
                <a:pPr lvl="0"/>
                <a:r>
                  <a:rPr/>
                  <a:t>Aggregate Supply (AS): </a:t>
                </a:r>
                <a14:m>
                  <m:oMath xmlns:m="http://schemas.openxmlformats.org/officeDocument/2006/math">
                    <m:sSub>
                      <m:e>
                        <m:r>
                          <m:t>y</m:t>
                        </m:r>
                      </m:e>
                      <m:sub>
                        <m:r>
                          <m:t>t</m:t>
                        </m:r>
                      </m:sub>
                    </m:sSub>
                    <m:r>
                      <m:rPr>
                        <m:sty m:val="p"/>
                      </m:rPr>
                      <m:t>=</m:t>
                    </m:r>
                    <m:sSub>
                      <m:e>
                        <m:r>
                          <m:t>y</m:t>
                        </m:r>
                      </m:e>
                      <m:sub>
                        <m:r>
                          <m:t>t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m:t>+</m:t>
                    </m:r>
                    <m:r>
                      <m:rPr>
                        <m:sty m:val="p"/>
                      </m:rPr>
                      <m:t>.</m:t>
                    </m:r>
                    <m:r>
                      <m:rPr>
                        <m:sty m:val="p"/>
                      </m:rPr>
                      <m:t>.</m:t>
                    </m:r>
                    <m:r>
                      <m:rPr>
                        <m:sty m:val="p"/>
                      </m:rPr>
                      <m:t>.</m:t>
                    </m:r>
                  </m:oMath>
                </a14:m>
              </a:p>
              <a:p>
                <a:pPr lvl="0" indent="0" marL="0">
                  <a:buNone/>
                </a:pPr>
                <a:r>
                  <a:rPr/>
                  <a:t>Sometimes referred to as the IS-MP variant of AS-AD</a:t>
                </a:r>
              </a:p>
            </p:txBody>
          </p:sp>
        </mc:Choice>
      </mc:AlternateContent>
      <p:sp>
        <p:nvSpPr>
          <p:cNvPr id="8" name="Footer Placeholder 7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Plan for the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Session 1: start again on slide 1 and stop when you have understood the joke</a:t>
            </a:r>
          </a:p>
          <a:p>
            <a:pPr lvl="0"/>
            <a:r>
              <a:rPr/>
              <a:t>Session 2: aggregate demand</a:t>
            </a:r>
          </a:p>
          <a:p>
            <a:pPr lvl="0"/>
            <a:r>
              <a:rPr/>
              <a:t>Session 3: aggregate supply</a:t>
            </a:r>
          </a:p>
          <a:p>
            <a:pPr lvl="0"/>
            <a:r>
              <a:rPr/>
              <a:t>Session 4: macroeconomic fluctuations</a:t>
            </a:r>
          </a:p>
          <a:p>
            <a:pPr lvl="0"/>
            <a:r>
              <a:rPr/>
              <a:t>Session 5: monetary policy</a:t>
            </a:r>
          </a:p>
          <a:p>
            <a:pPr lvl="0"/>
            <a:r>
              <a:rPr/>
              <a:t>Session 6: unconventional monetary policies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Say something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The Classical</a:t>
            </a:r>
          </a:p>
        </p:txBody>
      </p:sp>
      <p:pic>
        <p:nvPicPr>
          <p:cNvPr descr="assets/history_classical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549400"/>
            <a:ext cx="5105400" cy="1701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546100" y="1168400"/>
          <a:ext cx="11087100" cy="335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8600"/>
                <a:gridCol w="2768600"/>
                <a:gridCol w="2768600"/>
                <a:gridCol w="27686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Adam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David Ricardo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Malthus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Jean-Baptise Say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Adam Smith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David Ricardo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Malthus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Jean-Baptiste Say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Classical Economists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Capitalism -&gt; Market</a:t>
            </a:r>
          </a:p>
          <a:p>
            <a:pPr lvl="0" indent="0" marL="0">
              <a:buNone/>
            </a:pPr>
            <a:r>
              <a:rPr/>
              <a:t>Classical: understand how market forces solve societies problems</a:t>
            </a:r>
          </a:p>
          <a:p>
            <a:pPr lvl="0" indent="0" marL="0">
              <a:buNone/>
            </a:pPr>
            <a:r>
              <a:rPr/>
              <a:t>Market is the best way to allocate resources: production decisions and allocations of goods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Classical Economists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How do markets operate?</a:t>
            </a:r>
          </a:p>
          <a:p>
            <a:pPr lvl="0"/>
            <a:r>
              <a:rPr/>
              <a:t>What determines value</a:t>
            </a:r>
          </a:p>
          <a:p>
            <a:pPr lvl="1"/>
            <a:r>
              <a:rPr/>
              <a:t>utility?</a:t>
            </a:r>
          </a:p>
          <a:p>
            <a:pPr lvl="1"/>
            <a:r>
              <a:rPr/>
              <a:t>cost?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Classical Questions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What determines prices?</a:t>
            </a:r>
          </a:p>
          <a:p>
            <a:pPr lvl="0"/>
            <a:r>
              <a:rPr/>
              <a:t>supply/demand : market equilibrium</a:t>
            </a:r>
          </a:p>
          <a:p>
            <a:pPr lvl="0" indent="0" marL="0">
              <a:buNone/>
            </a:pPr>
            <a:r>
              <a:rPr/>
              <a:t>. . .</a:t>
            </a:r>
          </a:p>
        </p:txBody>
      </p:sp>
      <p:pic>
        <p:nvPicPr>
          <p:cNvPr descr="demand_suppl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612900"/>
            <a:ext cx="5105400" cy="154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</p:cSld>
</p:sld>
</file>

<file path=ppt/theme/theme1.xml><?xml version="1.0" encoding="utf-8"?>
<a:theme xmlns:a="http://schemas.openxmlformats.org/drawingml/2006/main" name="1_ESCP Europe">
  <a:themeElements>
    <a:clrScheme name="Personnalisé 1">
      <a:dk1>
        <a:srgbClr val="240085"/>
      </a:dk1>
      <a:lt1>
        <a:srgbClr val="EEC343"/>
      </a:lt1>
      <a:dk2>
        <a:srgbClr val="9CA6BE"/>
      </a:dk2>
      <a:lt2>
        <a:srgbClr val="969083"/>
      </a:lt2>
      <a:accent1>
        <a:srgbClr val="FEFFFE"/>
      </a:accent1>
      <a:accent2>
        <a:srgbClr val="240085"/>
      </a:accent2>
      <a:accent3>
        <a:srgbClr val="FEFFFE"/>
      </a:accent3>
      <a:accent4>
        <a:srgbClr val="9CA6BE"/>
      </a:accent4>
      <a:accent5>
        <a:srgbClr val="969083"/>
      </a:accent5>
      <a:accent6>
        <a:srgbClr val="240085"/>
      </a:accent6>
      <a:hlink>
        <a:srgbClr val="EEC343"/>
      </a:hlink>
      <a:folHlink>
        <a:srgbClr val="9CA6BE"/>
      </a:folHlink>
    </a:clrScheme>
    <a:fontScheme name="Times New Roman-Arial">
      <a:majorFont>
        <a:latin typeface="Times New Roman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prstGeom prst="rect">
          <a:avLst/>
        </a:prstGeom>
        <a:ln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prstGeom prst="rect">
          <a:avLst/>
        </a:prstGeom>
        <a:noFill/>
      </a:spPr>
      <a:bodyPr/>
      <a:lstStyle/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ESCP Europe</Template>
  <TotalTime>665</TotalTime>
  <Words>2291</Words>
  <Application>Microsoft Office PowerPoint</Application>
  <DocSecurity>0</DocSecurity>
  <PresentationFormat>Widescreen</PresentationFormat>
  <Paragraphs>477</Paragraphs>
  <Slides>51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Cambria Math</vt:lpstr>
      <vt:lpstr>Montserrat</vt:lpstr>
      <vt:lpstr>Montserrat Light</vt:lpstr>
      <vt:lpstr>Times New Roman</vt:lpstr>
      <vt:lpstr>Arial</vt:lpstr>
      <vt:lpstr>Calibri</vt:lpstr>
      <vt:lpstr>Taviraj Medium</vt:lpstr>
      <vt:lpstr>1_ESCP Europe</vt:lpstr>
      <vt:lpstr>oleObj</vt:lpstr>
      <vt:lpstr>EF01: Macroeconomics</vt:lpstr>
      <vt:lpstr>Program</vt:lpstr>
      <vt:lpstr>Two polar cases (1)</vt:lpstr>
      <vt:lpstr>Two polar cases (2)</vt:lpstr>
      <vt:lpstr>Two polar cases (3)</vt:lpstr>
      <vt:lpstr>Firm Behaviour</vt:lpstr>
      <vt:lpstr>Market Structures</vt:lpstr>
      <vt:lpstr>Price setting behaviour</vt:lpstr>
      <vt:lpstr>Price setting behaviour</vt:lpstr>
      <vt:lpstr>Price Setting Behaviour</vt:lpstr>
      <vt:lpstr>Price Setting Behaviour</vt:lpstr>
      <vt:lpstr>Markups: EU vs. US</vt:lpstr>
      <vt:lpstr>Monopolistic Competition</vt:lpstr>
      <vt:lpstr>Price Setting Behaviour</vt:lpstr>
      <vt:lpstr>Price Setting Behaviour</vt:lpstr>
      <vt:lpstr>Labor Market</vt:lpstr>
      <vt:lpstr>Labor Market</vt:lpstr>
      <vt:lpstr>Labor Market</vt:lpstr>
      <vt:lpstr>Labor Market</vt:lpstr>
      <vt:lpstr>Labor Market</vt:lpstr>
      <vt:lpstr>Labour Market</vt:lpstr>
      <vt:lpstr>Labour Market</vt:lpstr>
      <vt:lpstr>Labour Market</vt:lpstr>
      <vt:lpstr>Labour Market</vt:lpstr>
      <vt:lpstr>Labour Market</vt:lpstr>
      <vt:lpstr>Labour Market</vt:lpstr>
      <vt:lpstr>Labour Market</vt:lpstr>
      <vt:lpstr>Equilibrium</vt:lpstr>
      <vt:lpstr>Natural Equilibrium</vt:lpstr>
      <vt:lpstr>Natural Equilibrium</vt:lpstr>
      <vt:lpstr>Natural Output</vt:lpstr>
      <vt:lpstr>Natural Equilibrium</vt:lpstr>
      <vt:lpstr>Equilibrium</vt:lpstr>
      <vt:lpstr>Sticky Prices</vt:lpstr>
      <vt:lpstr>Sticky Prices</vt:lpstr>
      <vt:lpstr>Firms Pricing Behaviour</vt:lpstr>
      <vt:lpstr>Price setting by adjusting firm</vt:lpstr>
      <vt:lpstr>Price setting by adjusting firm</vt:lpstr>
      <vt:lpstr>Price setting by adjusting firm</vt:lpstr>
      <vt:lpstr>Price setting by non adjusting firms</vt:lpstr>
      <vt:lpstr>Price setting by non adjusting firms</vt:lpstr>
      <vt:lpstr>Aggregate Supply </vt:lpstr>
      <vt:lpstr>Phillips Curve (William Phillips, 1958)</vt:lpstr>
      <vt:lpstr>Natural Output</vt:lpstr>
      <vt:lpstr>Alternative Explanations</vt:lpstr>
      <vt:lpstr>Alternative explanations</vt:lpstr>
      <vt:lpstr>Sticky Prices</vt:lpstr>
      <vt:lpstr>Sticky Wages</vt:lpstr>
      <vt:lpstr>Misperception</vt:lpstr>
      <vt:lpstr>Conclusion</vt:lpstr>
      <vt:lpstr>Main Takeaways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Session</dc:title>
  <dc:creator>John Doe</dc:creator>
  <cp:keywords/>
  <dcterms:created xsi:type="dcterms:W3CDTF">2023-01-27T14:35:44Z</dcterms:created>
  <dcterms:modified xsi:type="dcterms:W3CDTF">2023-01-27T14:35:44Z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March 22, 2005</vt:lpwstr>
  </property>
  <property fmtid="{D5CDD505-2E9C-101B-9397-08002B2CF9AE}" pid="3" name="output">
    <vt:lpwstr>beamer_presentation</vt:lpwstr>
  </property>
</Properties>
</file>